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176" r:id="rId3"/>
    <p:sldId id="1175" r:id="rId4"/>
    <p:sldId id="1139" r:id="rId5"/>
    <p:sldId id="1177" r:id="rId6"/>
    <p:sldId id="1183" r:id="rId7"/>
    <p:sldId id="1184" r:id="rId8"/>
    <p:sldId id="1172"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19" autoAdjust="0"/>
    <p:restoredTop sz="72938" autoAdjust="0"/>
  </p:normalViewPr>
  <p:slideViewPr>
    <p:cSldViewPr>
      <p:cViewPr varScale="1">
        <p:scale>
          <a:sx n="188" d="100"/>
          <a:sy n="188" d="100"/>
        </p:scale>
        <p:origin x="912"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4/7/22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096342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39686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225293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41709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821652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284349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Timothy 1:3-20</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832092"/>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rPr>
              <a:t>3 </a:t>
            </a:r>
            <a:r>
              <a:rPr lang="en-AU" sz="2800" dirty="0">
                <a:solidFill>
                  <a:schemeClr val="bg1"/>
                </a:solidFill>
                <a:latin typeface="Times New Roman" panose="02020603050405020304" pitchFamily="18" charset="0"/>
                <a:ea typeface="Times New Roman" panose="02020603050405020304" pitchFamily="18" charset="0"/>
              </a:rPr>
              <a:t>As I urged you when I was going to Macedonia, remain at Ephesus so that you may charge certain persons not to teach any different doctrine, </a:t>
            </a:r>
            <a:r>
              <a:rPr lang="en-AU" sz="2800" b="1" baseline="30000" dirty="0">
                <a:solidFill>
                  <a:schemeClr val="bg1"/>
                </a:solidFill>
                <a:latin typeface="Times New Roman" panose="02020603050405020304" pitchFamily="18" charset="0"/>
                <a:ea typeface="Times New Roman" panose="02020603050405020304" pitchFamily="18" charset="0"/>
              </a:rPr>
              <a:t>4 </a:t>
            </a:r>
            <a:r>
              <a:rPr lang="en-AU" sz="2800" dirty="0">
                <a:solidFill>
                  <a:schemeClr val="bg1"/>
                </a:solidFill>
                <a:latin typeface="Times New Roman" panose="02020603050405020304" pitchFamily="18" charset="0"/>
                <a:ea typeface="Times New Roman" panose="02020603050405020304" pitchFamily="18" charset="0"/>
              </a:rPr>
              <a:t>nor to devote themselves to myths and endless genealogies, which promote speculations rather than the stewardship from God that is by faith.  </a:t>
            </a:r>
            <a:r>
              <a:rPr lang="en-AU" sz="2800" b="1" baseline="30000" dirty="0">
                <a:solidFill>
                  <a:schemeClr val="bg1"/>
                </a:solidFill>
                <a:latin typeface="Times New Roman" panose="02020603050405020304" pitchFamily="18" charset="0"/>
                <a:ea typeface="Times New Roman" panose="02020603050405020304" pitchFamily="18" charset="0"/>
              </a:rPr>
              <a:t>5 </a:t>
            </a:r>
            <a:r>
              <a:rPr lang="en-AU" sz="2800" dirty="0">
                <a:solidFill>
                  <a:schemeClr val="bg1"/>
                </a:solidFill>
                <a:latin typeface="Times New Roman" panose="02020603050405020304" pitchFamily="18" charset="0"/>
                <a:ea typeface="Times New Roman" panose="02020603050405020304" pitchFamily="18" charset="0"/>
              </a:rPr>
              <a:t>The aim of our charge is love that issues from a pure heart and a good conscience and a sincere faith.  </a:t>
            </a:r>
            <a:r>
              <a:rPr lang="en-AU" sz="2800" b="1" baseline="30000" dirty="0">
                <a:solidFill>
                  <a:schemeClr val="bg1"/>
                </a:solidFill>
                <a:latin typeface="Times New Roman" panose="02020603050405020304" pitchFamily="18" charset="0"/>
                <a:ea typeface="Times New Roman" panose="02020603050405020304" pitchFamily="18" charset="0"/>
              </a:rPr>
              <a:t>6 </a:t>
            </a:r>
            <a:r>
              <a:rPr lang="en-AU" sz="2800" dirty="0">
                <a:solidFill>
                  <a:schemeClr val="bg1"/>
                </a:solidFill>
                <a:latin typeface="Times New Roman" panose="02020603050405020304" pitchFamily="18" charset="0"/>
                <a:ea typeface="Times New Roman" panose="02020603050405020304" pitchFamily="18" charset="0"/>
              </a:rPr>
              <a:t>Certain persons, by swerving from these, have wandered away into vain discussion, </a:t>
            </a:r>
            <a:r>
              <a:rPr lang="en-AU" sz="2800" b="1" baseline="30000" dirty="0">
                <a:solidFill>
                  <a:schemeClr val="bg1"/>
                </a:solidFill>
                <a:latin typeface="Times New Roman" panose="02020603050405020304" pitchFamily="18" charset="0"/>
                <a:ea typeface="Times New Roman" panose="02020603050405020304" pitchFamily="18" charset="0"/>
              </a:rPr>
              <a:t>7 </a:t>
            </a:r>
            <a:r>
              <a:rPr lang="en-AU" sz="2800" dirty="0">
                <a:solidFill>
                  <a:schemeClr val="bg1"/>
                </a:solidFill>
                <a:latin typeface="Times New Roman" panose="02020603050405020304" pitchFamily="18" charset="0"/>
                <a:ea typeface="Times New Roman" panose="02020603050405020304" pitchFamily="18" charset="0"/>
              </a:rPr>
              <a:t>desiring to be teachers of the law, without understanding either what they are saying or the things about which they make confident assertions.</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71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3970318"/>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rPr>
              <a:t>Now we know that the law is good, if one uses it lawfully, </a:t>
            </a:r>
            <a:r>
              <a:rPr lang="en-AU" sz="2800" b="1" baseline="30000" dirty="0">
                <a:solidFill>
                  <a:schemeClr val="bg1"/>
                </a:solidFill>
                <a:latin typeface="Times New Roman" panose="02020603050405020304" pitchFamily="18" charset="0"/>
                <a:ea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rPr>
              <a:t>understanding this, that the law is not laid down for the just but for the lawless and disobedient, for the ungodly and sinners, for the unholy and profane, for those who strike their fathers and mothers, for murderers, </a:t>
            </a:r>
            <a:r>
              <a:rPr lang="en-AU" sz="2800" b="1" baseline="30000" dirty="0">
                <a:solidFill>
                  <a:schemeClr val="bg1"/>
                </a:solidFill>
                <a:latin typeface="Times New Roman" panose="02020603050405020304" pitchFamily="18" charset="0"/>
                <a:ea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rPr>
              <a:t>the sexually immoral, men who practice homosexuality, enslavers, liars, perjurers, and whatever else is contrary to sound doctrine, </a:t>
            </a:r>
            <a:r>
              <a:rPr lang="en-AU" sz="2800" b="1" baseline="30000" dirty="0">
                <a:solidFill>
                  <a:schemeClr val="bg1"/>
                </a:solidFill>
                <a:latin typeface="Times New Roman" panose="02020603050405020304" pitchFamily="18" charset="0"/>
                <a:ea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rPr>
              <a:t>in accordance with the gospel of the glory of the blessed God with which I have been entrusted.</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80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93866"/>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rPr>
              <a:t>I thank him who has given me strength, Christ Jesus our Lord, because he judged me faithful, appointing me to his service, </a:t>
            </a:r>
            <a:r>
              <a:rPr lang="en-AU" sz="2800" b="1" baseline="30000" dirty="0">
                <a:solidFill>
                  <a:schemeClr val="bg1"/>
                </a:solidFill>
                <a:latin typeface="Times New Roman" panose="02020603050405020304" pitchFamily="18" charset="0"/>
                <a:ea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rPr>
              <a:t>though formerly I was a blasphemer, persecutor, and insolent opponent.  But I received mercy because I had acted ignorantly in unbelief, </a:t>
            </a:r>
            <a:r>
              <a:rPr lang="en-AU" sz="2800" b="1" baseline="30000" dirty="0">
                <a:solidFill>
                  <a:schemeClr val="bg1"/>
                </a:solidFill>
                <a:latin typeface="Times New Roman" panose="02020603050405020304" pitchFamily="18" charset="0"/>
                <a:ea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rPr>
              <a:t>and the grace of our Lord overflowed for me with the faith and love that are in Christ Jesus.  </a:t>
            </a: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The saying is trustworthy and deserving of full acceptance, that Christ Jesus came into the world to save sinners, of whom I am the foremost.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But I received mercy for this reason, that in me, as the foremost, Jesus Christ might display his perfect patience as an example to those who were to believe in him for eternal life.  </a:t>
            </a:r>
            <a:r>
              <a:rPr lang="en-AU" sz="2800" b="1" baseline="30000" dirty="0">
                <a:solidFill>
                  <a:schemeClr val="bg1"/>
                </a:solidFill>
                <a:latin typeface="Times New Roman" panose="02020603050405020304" pitchFamily="18" charset="0"/>
                <a:ea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rPr>
              <a:t>To the King of the ages, immortal, invisible, the only God, be honour and glory forever and ever.  Amen.</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3108543"/>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This charge I entrust to you, Timothy, my child, in accordance with the prophecies previously made about you, that by them you may wage the good warfare, </a:t>
            </a:r>
            <a:r>
              <a:rPr lang="en-AU" sz="2800" b="1" baseline="30000" dirty="0">
                <a:solidFill>
                  <a:schemeClr val="bg1"/>
                </a:solidFill>
                <a:latin typeface="Times New Roman" panose="02020603050405020304" pitchFamily="18" charset="0"/>
                <a:ea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rPr>
              <a:t>holding faith and a good conscience.  By rejecting this, some have made shipwreck of their faith, </a:t>
            </a:r>
            <a:r>
              <a:rPr lang="en-AU" sz="2800" b="1" baseline="30000" dirty="0">
                <a:solidFill>
                  <a:schemeClr val="bg1"/>
                </a:solidFill>
                <a:latin typeface="Times New Roman" panose="02020603050405020304" pitchFamily="18" charset="0"/>
                <a:ea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rPr>
              <a:t>among whom are Hymenaeus and Alexander, whom I have handed over to Satan that they may learn not to blaspheme.</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69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267744" y="0"/>
            <a:ext cx="4392488" cy="461665"/>
          </a:xfrm>
          <a:prstGeom prst="rect">
            <a:avLst/>
          </a:prstGeom>
          <a:noFill/>
          <a:ln>
            <a:noFill/>
          </a:ln>
        </p:spPr>
        <p:txBody>
          <a:bodyPr wrap="square" rtlCol="0">
            <a:spAutoFit/>
          </a:bodyPr>
          <a:lstStyle/>
          <a:p>
            <a:pPr marL="317500" indent="-317500"/>
            <a:r>
              <a:rPr lang="en-AU" sz="2400" b="1" dirty="0">
                <a:solidFill>
                  <a:srgbClr val="FFFF00"/>
                </a:solidFill>
                <a:latin typeface="Times New Roman" panose="02020603050405020304" pitchFamily="18" charset="0"/>
                <a:cs typeface="Times New Roman" panose="02020603050405020304" pitchFamily="18" charset="0"/>
              </a:rPr>
              <a:t>Getting  the  Calibration  Right</a:t>
            </a:r>
          </a:p>
        </p:txBody>
      </p:sp>
      <p:sp>
        <p:nvSpPr>
          <p:cNvPr id="6" name="TextBox 5">
            <a:extLst>
              <a:ext uri="{FF2B5EF4-FFF2-40B4-BE49-F238E27FC236}">
                <a16:creationId xmlns:a16="http://schemas.microsoft.com/office/drawing/2014/main" id="{67A84375-E7A0-CE4A-8B61-1B281007F1AD}"/>
              </a:ext>
            </a:extLst>
          </p:cNvPr>
          <p:cNvSpPr txBox="1"/>
          <p:nvPr/>
        </p:nvSpPr>
        <p:spPr>
          <a:xfrm>
            <a:off x="1367644" y="448800"/>
            <a:ext cx="6192688" cy="646331"/>
          </a:xfrm>
          <a:prstGeom prst="rect">
            <a:avLst/>
          </a:prstGeom>
          <a:noFill/>
          <a:ln>
            <a:solidFill>
              <a:srgbClr val="FFFF00"/>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The true set standard for what we Believe, Teach and Do,</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is the Teaching of Jesus and The Apostles, recorded in the Bible.</a:t>
            </a:r>
          </a:p>
        </p:txBody>
      </p:sp>
      <p:sp>
        <p:nvSpPr>
          <p:cNvPr id="18" name="TextBox 17">
            <a:extLst>
              <a:ext uri="{FF2B5EF4-FFF2-40B4-BE49-F238E27FC236}">
                <a16:creationId xmlns:a16="http://schemas.microsoft.com/office/drawing/2014/main" id="{B31F7FC1-85C2-3E43-831F-1CF1D3B270C9}"/>
              </a:ext>
            </a:extLst>
          </p:cNvPr>
          <p:cNvSpPr txBox="1"/>
          <p:nvPr/>
        </p:nvSpPr>
        <p:spPr>
          <a:xfrm>
            <a:off x="0" y="1118811"/>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let wrong doctrine (what we believe and teach) become endemic in the church</a:t>
            </a:r>
          </a:p>
        </p:txBody>
      </p:sp>
      <p:sp>
        <p:nvSpPr>
          <p:cNvPr id="5" name="TextBox 4">
            <a:extLst>
              <a:ext uri="{FF2B5EF4-FFF2-40B4-BE49-F238E27FC236}">
                <a16:creationId xmlns:a16="http://schemas.microsoft.com/office/drawing/2014/main" id="{C79FE9F2-A759-944B-B18B-D799EFF36888}"/>
              </a:ext>
            </a:extLst>
          </p:cNvPr>
          <p:cNvSpPr txBox="1"/>
          <p:nvPr/>
        </p:nvSpPr>
        <p:spPr>
          <a:xfrm>
            <a:off x="1115616" y="1488143"/>
            <a:ext cx="6696744" cy="369332"/>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If it’s different to what the Apostles taught, it’s not sound (not healthy)</a:t>
            </a:r>
          </a:p>
        </p:txBody>
      </p:sp>
      <p:sp>
        <p:nvSpPr>
          <p:cNvPr id="7" name="TextBox 6">
            <a:extLst>
              <a:ext uri="{FF2B5EF4-FFF2-40B4-BE49-F238E27FC236}">
                <a16:creationId xmlns:a16="http://schemas.microsoft.com/office/drawing/2014/main" id="{2239AC1E-5583-374A-A490-84B30C64355C}"/>
              </a:ext>
            </a:extLst>
          </p:cNvPr>
          <p:cNvSpPr txBox="1"/>
          <p:nvPr/>
        </p:nvSpPr>
        <p:spPr>
          <a:xfrm>
            <a:off x="6773" y="1863878"/>
            <a:ext cx="9144000"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Myths &amp; Speculations – When these are taught and believed, it leads to an uncalibrated (and untrustworthy) faith / gospel / sense of morality.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“Stewards” of the Gospel.  It’s God’s Gospel.  It is not ours to modernise, change or add to.</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based on something other than the Scriptures, is uncalibrated speculation.</a:t>
            </a:r>
          </a:p>
        </p:txBody>
      </p:sp>
      <p:sp>
        <p:nvSpPr>
          <p:cNvPr id="8" name="TextBox 7">
            <a:extLst>
              <a:ext uri="{FF2B5EF4-FFF2-40B4-BE49-F238E27FC236}">
                <a16:creationId xmlns:a16="http://schemas.microsoft.com/office/drawing/2014/main" id="{73B9502C-1156-5448-A92F-657ADB3063A4}"/>
              </a:ext>
            </a:extLst>
          </p:cNvPr>
          <p:cNvSpPr txBox="1"/>
          <p:nvPr/>
        </p:nvSpPr>
        <p:spPr>
          <a:xfrm>
            <a:off x="707739" y="2994013"/>
            <a:ext cx="228011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Love issues from:</a:t>
            </a:r>
          </a:p>
        </p:txBody>
      </p:sp>
      <p:sp>
        <p:nvSpPr>
          <p:cNvPr id="9" name="TextBox 8">
            <a:extLst>
              <a:ext uri="{FF2B5EF4-FFF2-40B4-BE49-F238E27FC236}">
                <a16:creationId xmlns:a16="http://schemas.microsoft.com/office/drawing/2014/main" id="{B4EB3D13-304D-4A4C-B19B-4C7344848873}"/>
              </a:ext>
            </a:extLst>
          </p:cNvPr>
          <p:cNvSpPr txBox="1"/>
          <p:nvPr/>
        </p:nvSpPr>
        <p:spPr>
          <a:xfrm>
            <a:off x="0" y="3323929"/>
            <a:ext cx="190225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1.  A Pure Heart</a:t>
            </a:r>
          </a:p>
        </p:txBody>
      </p:sp>
      <p:sp>
        <p:nvSpPr>
          <p:cNvPr id="10" name="TextBox 9">
            <a:extLst>
              <a:ext uri="{FF2B5EF4-FFF2-40B4-BE49-F238E27FC236}">
                <a16:creationId xmlns:a16="http://schemas.microsoft.com/office/drawing/2014/main" id="{180A155D-B6F9-DD4C-87A0-3E7AD98789E7}"/>
              </a:ext>
            </a:extLst>
          </p:cNvPr>
          <p:cNvSpPr txBox="1"/>
          <p:nvPr/>
        </p:nvSpPr>
        <p:spPr>
          <a:xfrm>
            <a:off x="-4813" y="3914954"/>
            <a:ext cx="237244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2.  A Good Conscience</a:t>
            </a:r>
          </a:p>
        </p:txBody>
      </p:sp>
      <p:sp>
        <p:nvSpPr>
          <p:cNvPr id="11" name="TextBox 10">
            <a:extLst>
              <a:ext uri="{FF2B5EF4-FFF2-40B4-BE49-F238E27FC236}">
                <a16:creationId xmlns:a16="http://schemas.microsoft.com/office/drawing/2014/main" id="{47D2CE02-5948-464B-952E-3F002E9A1C7C}"/>
              </a:ext>
            </a:extLst>
          </p:cNvPr>
          <p:cNvSpPr txBox="1"/>
          <p:nvPr/>
        </p:nvSpPr>
        <p:spPr>
          <a:xfrm>
            <a:off x="-4813" y="4308028"/>
            <a:ext cx="190225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3.  A Sincere Faith</a:t>
            </a:r>
          </a:p>
        </p:txBody>
      </p:sp>
      <p:sp>
        <p:nvSpPr>
          <p:cNvPr id="12" name="TextBox 11">
            <a:extLst>
              <a:ext uri="{FF2B5EF4-FFF2-40B4-BE49-F238E27FC236}">
                <a16:creationId xmlns:a16="http://schemas.microsoft.com/office/drawing/2014/main" id="{BF2A067F-AAF4-0D48-AA23-9DF15C9C7E1D}"/>
              </a:ext>
            </a:extLst>
          </p:cNvPr>
          <p:cNvSpPr txBox="1"/>
          <p:nvPr/>
        </p:nvSpPr>
        <p:spPr>
          <a:xfrm>
            <a:off x="1619672" y="3323929"/>
            <a:ext cx="697641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 again” is a complete rebirth of our personhood.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Holy Spirit in our heart calibrates our heart to be more like God’s heart</a:t>
            </a:r>
          </a:p>
        </p:txBody>
      </p:sp>
      <p:sp>
        <p:nvSpPr>
          <p:cNvPr id="14" name="TextBox 13">
            <a:extLst>
              <a:ext uri="{FF2B5EF4-FFF2-40B4-BE49-F238E27FC236}">
                <a16:creationId xmlns:a16="http://schemas.microsoft.com/office/drawing/2014/main" id="{6F17257C-5248-3F4E-935D-F89EF58A52C4}"/>
              </a:ext>
            </a:extLst>
          </p:cNvPr>
          <p:cNvSpPr txBox="1"/>
          <p:nvPr/>
        </p:nvSpPr>
        <p:spPr>
          <a:xfrm>
            <a:off x="2267744" y="3938696"/>
            <a:ext cx="6832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conscience calibrated to absolute good – (God’s standard not man’s) </a:t>
            </a:r>
          </a:p>
        </p:txBody>
      </p:sp>
      <p:sp>
        <p:nvSpPr>
          <p:cNvPr id="15" name="TextBox 14">
            <a:extLst>
              <a:ext uri="{FF2B5EF4-FFF2-40B4-BE49-F238E27FC236}">
                <a16:creationId xmlns:a16="http://schemas.microsoft.com/office/drawing/2014/main" id="{71322EF4-6BC1-AF47-B6EF-86911A6956A1}"/>
              </a:ext>
            </a:extLst>
          </p:cNvPr>
          <p:cNvSpPr txBox="1"/>
          <p:nvPr/>
        </p:nvSpPr>
        <p:spPr>
          <a:xfrm>
            <a:off x="1847797" y="4311230"/>
            <a:ext cx="6832394"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Genuineness of the faith we profess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(We Believe it, and what we believe is Genuine.)</a:t>
            </a:r>
          </a:p>
        </p:txBody>
      </p:sp>
      <p:sp>
        <p:nvSpPr>
          <p:cNvPr id="16" name="TextBox 15">
            <a:extLst>
              <a:ext uri="{FF2B5EF4-FFF2-40B4-BE49-F238E27FC236}">
                <a16:creationId xmlns:a16="http://schemas.microsoft.com/office/drawing/2014/main" id="{BFBDBF52-E2B3-814A-9D7C-133C67CD526C}"/>
              </a:ext>
            </a:extLst>
          </p:cNvPr>
          <p:cNvSpPr txBox="1"/>
          <p:nvPr/>
        </p:nvSpPr>
        <p:spPr>
          <a:xfrm>
            <a:off x="1043608" y="5306352"/>
            <a:ext cx="6602733" cy="369332"/>
          </a:xfrm>
          <a:prstGeom prst="rect">
            <a:avLst/>
          </a:prstGeom>
          <a:noFill/>
          <a:ln>
            <a:solidFill>
              <a:srgbClr val="FFFF00"/>
            </a:solidFill>
          </a:ln>
        </p:spPr>
        <p:txBody>
          <a:bodyPr wrap="square" rtlCol="0">
            <a:spAutoFit/>
          </a:bodyPr>
          <a:lstStyle/>
          <a:p>
            <a:pPr marL="317500" indent="-317500" algn="ctr"/>
            <a:r>
              <a:rPr lang="en-AU" dirty="0">
                <a:solidFill>
                  <a:srgbClr val="FFFF00"/>
                </a:solidFill>
                <a:latin typeface="Times New Roman" panose="02020603050405020304" pitchFamily="18" charset="0"/>
                <a:cs typeface="Times New Roman" panose="02020603050405020304" pitchFamily="18" charset="0"/>
              </a:rPr>
              <a:t>Life without these virtues leads to less love and meaningless chatter</a:t>
            </a:r>
          </a:p>
        </p:txBody>
      </p:sp>
      <p:sp>
        <p:nvSpPr>
          <p:cNvPr id="17" name="Rectangle 16">
            <a:extLst>
              <a:ext uri="{FF2B5EF4-FFF2-40B4-BE49-F238E27FC236}">
                <a16:creationId xmlns:a16="http://schemas.microsoft.com/office/drawing/2014/main" id="{22F54276-F33E-DB40-A358-CB259E0E86C7}"/>
              </a:ext>
            </a:extLst>
          </p:cNvPr>
          <p:cNvSpPr/>
          <p:nvPr/>
        </p:nvSpPr>
        <p:spPr>
          <a:xfrm>
            <a:off x="63282" y="4896868"/>
            <a:ext cx="9017435"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Certain persons, by swerving from these, have wandered away into vain discussion</a:t>
            </a:r>
            <a:r>
              <a:rPr lang="en-AU" dirty="0"/>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567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8" grpId="0" uiExpand="1"/>
      <p:bldP spid="5" grpId="0" animBg="1"/>
      <p:bldP spid="7" grpId="0" uiExpand="1" build="p"/>
      <p:bldP spid="8" grpId="0"/>
      <p:bldP spid="9" grpId="0"/>
      <p:bldP spid="10" grpId="0"/>
      <p:bldP spid="11" grpId="0"/>
      <p:bldP spid="12" grpId="0" uiExpand="1"/>
      <p:bldP spid="14" grpId="0" uiExpand="1"/>
      <p:bldP spid="15" grpId="0" uiExpand="1"/>
      <p:bldP spid="16" grpId="0"/>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3416320"/>
          </a:xfrm>
          <a:prstGeom prst="rect">
            <a:avLst/>
          </a:prstGeom>
          <a:solidFill>
            <a:schemeClr val="bg1"/>
          </a:solidFill>
          <a:ln w="9525">
            <a:noFill/>
            <a:miter lim="800000"/>
            <a:headEnd/>
            <a:tailEnd/>
          </a:ln>
        </p:spPr>
        <p:txBody>
          <a:bodyPr wrap="square">
            <a:prstTxWarp prst="textNoShape">
              <a:avLst/>
            </a:prstTxWarp>
            <a:spAutoFit/>
          </a:bodyPr>
          <a:lstStyle/>
          <a:p>
            <a:pPr indent="152400"/>
            <a:r>
              <a:rPr lang="en-AU" sz="2400" b="1" baseline="30000" dirty="0">
                <a:latin typeface="Comic Sans MS" panose="030F0902030302020204" pitchFamily="66" charset="0"/>
                <a:ea typeface="Times New Roman" panose="02020603050405020304" pitchFamily="18" charset="0"/>
              </a:rPr>
              <a:t>8 </a:t>
            </a:r>
            <a:r>
              <a:rPr lang="en-AU" sz="2400" dirty="0">
                <a:latin typeface="Comic Sans MS" panose="030F0902030302020204" pitchFamily="66" charset="0"/>
                <a:ea typeface="Times New Roman" panose="02020603050405020304" pitchFamily="18" charset="0"/>
              </a:rPr>
              <a:t>Now we know that the law is good, if one uses it lawfully, </a:t>
            </a:r>
            <a:r>
              <a:rPr lang="en-AU" sz="2400" b="1" baseline="30000" dirty="0">
                <a:latin typeface="Comic Sans MS" panose="030F0902030302020204" pitchFamily="66" charset="0"/>
                <a:ea typeface="Times New Roman" panose="02020603050405020304" pitchFamily="18" charset="0"/>
              </a:rPr>
              <a:t>9 </a:t>
            </a:r>
            <a:r>
              <a:rPr lang="en-AU" sz="2400" dirty="0">
                <a:latin typeface="Comic Sans MS" panose="030F0902030302020204" pitchFamily="66" charset="0"/>
                <a:ea typeface="Times New Roman" panose="02020603050405020304" pitchFamily="18" charset="0"/>
              </a:rPr>
              <a:t>understanding this, that the law is not laid down for the just but for the lawless and disobedient, for the ungodly and sinners, for the unholy and profane, for those who strike their fathers and mothers, for murderers, </a:t>
            </a:r>
            <a:r>
              <a:rPr lang="en-AU" sz="2400" b="1" baseline="30000" dirty="0">
                <a:latin typeface="Comic Sans MS" panose="030F0902030302020204" pitchFamily="66" charset="0"/>
                <a:ea typeface="Times New Roman" panose="02020603050405020304" pitchFamily="18" charset="0"/>
              </a:rPr>
              <a:t>10 </a:t>
            </a:r>
            <a:r>
              <a:rPr lang="en-AU" sz="2400" dirty="0">
                <a:latin typeface="Comic Sans MS" panose="030F0902030302020204" pitchFamily="66" charset="0"/>
                <a:ea typeface="Times New Roman" panose="02020603050405020304" pitchFamily="18" charset="0"/>
              </a:rPr>
              <a:t>the sexually immoral, men who practice homosexuality, enslavers, liars, perjurers, and whatever else is contrary to sound doctrine, </a:t>
            </a:r>
            <a:r>
              <a:rPr lang="en-AU" sz="2400" b="1" baseline="30000" dirty="0">
                <a:latin typeface="Comic Sans MS" panose="030F0902030302020204" pitchFamily="66" charset="0"/>
                <a:ea typeface="Times New Roman" panose="02020603050405020304" pitchFamily="18" charset="0"/>
              </a:rPr>
              <a:t>11 </a:t>
            </a:r>
            <a:r>
              <a:rPr lang="en-AU" sz="2400" dirty="0">
                <a:latin typeface="Comic Sans MS" panose="030F0902030302020204" pitchFamily="66" charset="0"/>
                <a:ea typeface="Times New Roman" panose="02020603050405020304" pitchFamily="18" charset="0"/>
              </a:rPr>
              <a:t>in accordance with the gospel of the glory of the blessed God with which I have been entrusted.</a:t>
            </a:r>
            <a:r>
              <a:rPr lang="en-AU" sz="2400" dirty="0">
                <a:latin typeface="Comic Sans MS" panose="030F0902030302020204" pitchFamily="66" charset="0"/>
              </a:rPr>
              <a:t> </a:t>
            </a:r>
            <a:endParaRPr lang="en-AU" sz="2400" dirty="0">
              <a:latin typeface="Comic Sans MS" panose="030F09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790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73545" y="-27136"/>
            <a:ext cx="4392488" cy="461665"/>
          </a:xfrm>
          <a:prstGeom prst="rect">
            <a:avLst/>
          </a:prstGeom>
          <a:noFill/>
          <a:ln>
            <a:noFill/>
          </a:ln>
        </p:spPr>
        <p:txBody>
          <a:bodyPr wrap="square" rtlCol="0">
            <a:spAutoFit/>
          </a:bodyPr>
          <a:lstStyle/>
          <a:p>
            <a:pPr marL="317500" indent="-317500"/>
            <a:r>
              <a:rPr lang="en-AU" sz="2400" b="1" dirty="0">
                <a:solidFill>
                  <a:srgbClr val="FFFF00"/>
                </a:solidFill>
                <a:latin typeface="Times New Roman" panose="02020603050405020304" pitchFamily="18" charset="0"/>
                <a:cs typeface="Times New Roman" panose="02020603050405020304" pitchFamily="18" charset="0"/>
              </a:rPr>
              <a:t>Getting  the  Calibration  Right</a:t>
            </a:r>
          </a:p>
        </p:txBody>
      </p:sp>
      <p:sp>
        <p:nvSpPr>
          <p:cNvPr id="6" name="TextBox 5">
            <a:extLst>
              <a:ext uri="{FF2B5EF4-FFF2-40B4-BE49-F238E27FC236}">
                <a16:creationId xmlns:a16="http://schemas.microsoft.com/office/drawing/2014/main" id="{67A84375-E7A0-CE4A-8B61-1B281007F1AD}"/>
              </a:ext>
            </a:extLst>
          </p:cNvPr>
          <p:cNvSpPr txBox="1"/>
          <p:nvPr/>
        </p:nvSpPr>
        <p:spPr>
          <a:xfrm>
            <a:off x="6773" y="409641"/>
            <a:ext cx="6149403" cy="646331"/>
          </a:xfrm>
          <a:prstGeom prst="rect">
            <a:avLst/>
          </a:prstGeom>
          <a:noFill/>
          <a:ln>
            <a:solidFill>
              <a:srgbClr val="FFFF00"/>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The true set standard for what we Believe, Teach and Do,</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is the Teaching of Jesus and The Apostles, recorded in the Bible.</a:t>
            </a:r>
          </a:p>
        </p:txBody>
      </p:sp>
      <p:sp>
        <p:nvSpPr>
          <p:cNvPr id="5" name="TextBox 4">
            <a:extLst>
              <a:ext uri="{FF2B5EF4-FFF2-40B4-BE49-F238E27FC236}">
                <a16:creationId xmlns:a16="http://schemas.microsoft.com/office/drawing/2014/main" id="{C79FE9F2-A759-944B-B18B-D799EFF36888}"/>
              </a:ext>
            </a:extLst>
          </p:cNvPr>
          <p:cNvSpPr txBox="1"/>
          <p:nvPr/>
        </p:nvSpPr>
        <p:spPr>
          <a:xfrm>
            <a:off x="6311829" y="151081"/>
            <a:ext cx="2669024" cy="923330"/>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If it’s different to what the Apostles taught, it’s not sound (not healthy)</a:t>
            </a:r>
          </a:p>
        </p:txBody>
      </p:sp>
      <p:sp>
        <p:nvSpPr>
          <p:cNvPr id="7" name="TextBox 6">
            <a:extLst>
              <a:ext uri="{FF2B5EF4-FFF2-40B4-BE49-F238E27FC236}">
                <a16:creationId xmlns:a16="http://schemas.microsoft.com/office/drawing/2014/main" id="{2239AC1E-5583-374A-A490-84B30C64355C}"/>
              </a:ext>
            </a:extLst>
          </p:cNvPr>
          <p:cNvSpPr txBox="1"/>
          <p:nvPr/>
        </p:nvSpPr>
        <p:spPr>
          <a:xfrm>
            <a:off x="73545" y="1058763"/>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Myths &amp; Speculations lead to an uncalibrated faith / gospel / sense of morality.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“Stewards” of the Gospel.  It’s God’s Gospel.  It is not ours to modernise, change or add to.</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based on something other than the Scriptures, is uncalibrated speculation.</a:t>
            </a:r>
          </a:p>
        </p:txBody>
      </p:sp>
      <p:sp>
        <p:nvSpPr>
          <p:cNvPr id="8" name="TextBox 7">
            <a:extLst>
              <a:ext uri="{FF2B5EF4-FFF2-40B4-BE49-F238E27FC236}">
                <a16:creationId xmlns:a16="http://schemas.microsoft.com/office/drawing/2014/main" id="{73B9502C-1156-5448-A92F-657ADB3063A4}"/>
              </a:ext>
            </a:extLst>
          </p:cNvPr>
          <p:cNvSpPr txBox="1"/>
          <p:nvPr/>
        </p:nvSpPr>
        <p:spPr>
          <a:xfrm>
            <a:off x="717857" y="1828315"/>
            <a:ext cx="228011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Love issues from:</a:t>
            </a:r>
          </a:p>
        </p:txBody>
      </p:sp>
      <p:sp>
        <p:nvSpPr>
          <p:cNvPr id="9" name="TextBox 8">
            <a:extLst>
              <a:ext uri="{FF2B5EF4-FFF2-40B4-BE49-F238E27FC236}">
                <a16:creationId xmlns:a16="http://schemas.microsoft.com/office/drawing/2014/main" id="{B4EB3D13-304D-4A4C-B19B-4C7344848873}"/>
              </a:ext>
            </a:extLst>
          </p:cNvPr>
          <p:cNvSpPr txBox="1"/>
          <p:nvPr/>
        </p:nvSpPr>
        <p:spPr>
          <a:xfrm>
            <a:off x="10118" y="2158231"/>
            <a:ext cx="190225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1.  A Pure Heart</a:t>
            </a:r>
          </a:p>
        </p:txBody>
      </p:sp>
      <p:sp>
        <p:nvSpPr>
          <p:cNvPr id="10" name="TextBox 9">
            <a:extLst>
              <a:ext uri="{FF2B5EF4-FFF2-40B4-BE49-F238E27FC236}">
                <a16:creationId xmlns:a16="http://schemas.microsoft.com/office/drawing/2014/main" id="{180A155D-B6F9-DD4C-87A0-3E7AD98789E7}"/>
              </a:ext>
            </a:extLst>
          </p:cNvPr>
          <p:cNvSpPr txBox="1"/>
          <p:nvPr/>
        </p:nvSpPr>
        <p:spPr>
          <a:xfrm>
            <a:off x="5305" y="2749256"/>
            <a:ext cx="237244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2.  A Good Conscience</a:t>
            </a:r>
          </a:p>
        </p:txBody>
      </p:sp>
      <p:sp>
        <p:nvSpPr>
          <p:cNvPr id="11" name="TextBox 10">
            <a:extLst>
              <a:ext uri="{FF2B5EF4-FFF2-40B4-BE49-F238E27FC236}">
                <a16:creationId xmlns:a16="http://schemas.microsoft.com/office/drawing/2014/main" id="{47D2CE02-5948-464B-952E-3F002E9A1C7C}"/>
              </a:ext>
            </a:extLst>
          </p:cNvPr>
          <p:cNvSpPr txBox="1"/>
          <p:nvPr/>
        </p:nvSpPr>
        <p:spPr>
          <a:xfrm>
            <a:off x="5305" y="3142330"/>
            <a:ext cx="190225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3.  A Sincere Faith</a:t>
            </a:r>
          </a:p>
        </p:txBody>
      </p:sp>
      <p:sp>
        <p:nvSpPr>
          <p:cNvPr id="12" name="TextBox 11">
            <a:extLst>
              <a:ext uri="{FF2B5EF4-FFF2-40B4-BE49-F238E27FC236}">
                <a16:creationId xmlns:a16="http://schemas.microsoft.com/office/drawing/2014/main" id="{BF2A067F-AAF4-0D48-AA23-9DF15C9C7E1D}"/>
              </a:ext>
            </a:extLst>
          </p:cNvPr>
          <p:cNvSpPr txBox="1"/>
          <p:nvPr/>
        </p:nvSpPr>
        <p:spPr>
          <a:xfrm>
            <a:off x="1629790" y="2158231"/>
            <a:ext cx="697641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 again” is a complete rebirth of our personhood.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Holy Spirit in our heart calibrates our heart to be more like God’s heart</a:t>
            </a:r>
          </a:p>
        </p:txBody>
      </p:sp>
      <p:sp>
        <p:nvSpPr>
          <p:cNvPr id="14" name="TextBox 13">
            <a:extLst>
              <a:ext uri="{FF2B5EF4-FFF2-40B4-BE49-F238E27FC236}">
                <a16:creationId xmlns:a16="http://schemas.microsoft.com/office/drawing/2014/main" id="{6F17257C-5248-3F4E-935D-F89EF58A52C4}"/>
              </a:ext>
            </a:extLst>
          </p:cNvPr>
          <p:cNvSpPr txBox="1"/>
          <p:nvPr/>
        </p:nvSpPr>
        <p:spPr>
          <a:xfrm>
            <a:off x="2277862" y="2772998"/>
            <a:ext cx="6832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conscience calibrated to absolute good – (God’s standard not man’s) </a:t>
            </a:r>
          </a:p>
        </p:txBody>
      </p:sp>
      <p:sp>
        <p:nvSpPr>
          <p:cNvPr id="15" name="TextBox 14">
            <a:extLst>
              <a:ext uri="{FF2B5EF4-FFF2-40B4-BE49-F238E27FC236}">
                <a16:creationId xmlns:a16="http://schemas.microsoft.com/office/drawing/2014/main" id="{71322EF4-6BC1-AF47-B6EF-86911A6956A1}"/>
              </a:ext>
            </a:extLst>
          </p:cNvPr>
          <p:cNvSpPr txBox="1"/>
          <p:nvPr/>
        </p:nvSpPr>
        <p:spPr>
          <a:xfrm>
            <a:off x="1857915" y="3145532"/>
            <a:ext cx="6832394"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Genuineness of the faith we profess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(We Believe it, and what we believe is Genuine.)</a:t>
            </a:r>
          </a:p>
        </p:txBody>
      </p:sp>
      <p:sp>
        <p:nvSpPr>
          <p:cNvPr id="16" name="TextBox 15">
            <a:extLst>
              <a:ext uri="{FF2B5EF4-FFF2-40B4-BE49-F238E27FC236}">
                <a16:creationId xmlns:a16="http://schemas.microsoft.com/office/drawing/2014/main" id="{BFBDBF52-E2B3-814A-9D7C-133C67CD526C}"/>
              </a:ext>
            </a:extLst>
          </p:cNvPr>
          <p:cNvSpPr txBox="1"/>
          <p:nvPr/>
        </p:nvSpPr>
        <p:spPr>
          <a:xfrm>
            <a:off x="6653374" y="3096269"/>
            <a:ext cx="2478463" cy="923330"/>
          </a:xfrm>
          <a:prstGeom prst="rect">
            <a:avLst/>
          </a:prstGeom>
          <a:noFill/>
          <a:ln>
            <a:solidFill>
              <a:srgbClr val="FFFF00"/>
            </a:solidFill>
          </a:ln>
        </p:spPr>
        <p:txBody>
          <a:bodyPr wrap="square" rtlCol="0">
            <a:spAutoFit/>
          </a:bodyPr>
          <a:lstStyle/>
          <a:p>
            <a:pPr marL="6350" indent="-6350" algn="ctr"/>
            <a:r>
              <a:rPr lang="en-AU" dirty="0">
                <a:solidFill>
                  <a:srgbClr val="FFFF00"/>
                </a:solidFill>
                <a:latin typeface="Times New Roman" panose="02020603050405020304" pitchFamily="18" charset="0"/>
                <a:cs typeface="Times New Roman" panose="02020603050405020304" pitchFamily="18" charset="0"/>
              </a:rPr>
              <a:t>Life without these virtues leads to less love and meaningless chatter</a:t>
            </a:r>
          </a:p>
        </p:txBody>
      </p:sp>
      <p:sp>
        <p:nvSpPr>
          <p:cNvPr id="17" name="Rectangle 16">
            <a:extLst>
              <a:ext uri="{FF2B5EF4-FFF2-40B4-BE49-F238E27FC236}">
                <a16:creationId xmlns:a16="http://schemas.microsoft.com/office/drawing/2014/main" id="{22F54276-F33E-DB40-A358-CB259E0E86C7}"/>
              </a:ext>
            </a:extLst>
          </p:cNvPr>
          <p:cNvSpPr/>
          <p:nvPr/>
        </p:nvSpPr>
        <p:spPr>
          <a:xfrm>
            <a:off x="39678" y="4764443"/>
            <a:ext cx="9017435"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rPr>
              <a:t> ... Christ Jesus came into the world to save sinners, of whom I am the foremost.</a:t>
            </a:r>
          </a:p>
        </p:txBody>
      </p:sp>
      <p:sp>
        <p:nvSpPr>
          <p:cNvPr id="19" name="TextBox 18">
            <a:extLst>
              <a:ext uri="{FF2B5EF4-FFF2-40B4-BE49-F238E27FC236}">
                <a16:creationId xmlns:a16="http://schemas.microsoft.com/office/drawing/2014/main" id="{83EFF0F2-7E95-C142-8E59-6526B279E8B7}"/>
              </a:ext>
            </a:extLst>
          </p:cNvPr>
          <p:cNvSpPr txBox="1"/>
          <p:nvPr/>
        </p:nvSpPr>
        <p:spPr>
          <a:xfrm>
            <a:off x="251520" y="4048098"/>
            <a:ext cx="7471060" cy="369332"/>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Old Testament Law provided a set standard for those whose calibration is ‘off’.</a:t>
            </a:r>
          </a:p>
        </p:txBody>
      </p:sp>
      <p:sp>
        <p:nvSpPr>
          <p:cNvPr id="21" name="TextBox 20">
            <a:extLst>
              <a:ext uri="{FF2B5EF4-FFF2-40B4-BE49-F238E27FC236}">
                <a16:creationId xmlns:a16="http://schemas.microsoft.com/office/drawing/2014/main" id="{34AF5EA2-23AF-5345-B31A-5FC8A77A3883}"/>
              </a:ext>
            </a:extLst>
          </p:cNvPr>
          <p:cNvSpPr txBox="1"/>
          <p:nvPr/>
        </p:nvSpPr>
        <p:spPr>
          <a:xfrm>
            <a:off x="467544" y="4421876"/>
            <a:ext cx="912710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If God has mercy to save and re-calibrate a man like Paul, He can do it for us.</a:t>
            </a:r>
          </a:p>
        </p:txBody>
      </p:sp>
      <p:sp>
        <p:nvSpPr>
          <p:cNvPr id="22" name="TextBox 21">
            <a:extLst>
              <a:ext uri="{FF2B5EF4-FFF2-40B4-BE49-F238E27FC236}">
                <a16:creationId xmlns:a16="http://schemas.microsoft.com/office/drawing/2014/main" id="{119C7D1B-CD68-7748-BEA9-646A75E6EC8C}"/>
              </a:ext>
            </a:extLst>
          </p:cNvPr>
          <p:cNvSpPr txBox="1"/>
          <p:nvPr/>
        </p:nvSpPr>
        <p:spPr>
          <a:xfrm>
            <a:off x="0" y="5108521"/>
            <a:ext cx="9127108" cy="646331"/>
          </a:xfrm>
          <a:prstGeom prst="rect">
            <a:avLst/>
          </a:prstGeom>
          <a:noFill/>
          <a:ln>
            <a:noFill/>
          </a:ln>
        </p:spPr>
        <p:txBody>
          <a:bodyPr wrap="square" rtlCol="0">
            <a:spAutoFit/>
          </a:bodyPr>
          <a:lstStyle/>
          <a:p>
            <a:pPr marL="890588" indent="-890588"/>
            <a:r>
              <a:rPr lang="en-AU" dirty="0">
                <a:solidFill>
                  <a:srgbClr val="FFFF00"/>
                </a:solidFill>
                <a:latin typeface="Times New Roman" panose="02020603050405020304" pitchFamily="18" charset="0"/>
                <a:cs typeface="Times New Roman" panose="02020603050405020304" pitchFamily="18" charset="0"/>
              </a:rPr>
              <a:t>Beware:  Faith is “shipwrecked” (totally ruined) </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when we reject God’s standard in favour of another.</a:t>
            </a:r>
          </a:p>
        </p:txBody>
      </p:sp>
    </p:spTree>
    <p:extLst>
      <p:ext uri="{BB962C8B-B14F-4D97-AF65-F5344CB8AC3E}">
        <p14:creationId xmlns:p14="http://schemas.microsoft.com/office/powerpoint/2010/main" val="230150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p:bldP spid="2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145281</TotalTime>
  <Words>1089</Words>
  <Application>Microsoft Macintosh PowerPoint</Application>
  <PresentationFormat>On-screen Show (16:10)</PresentationFormat>
  <Paragraphs>54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2374</cp:revision>
  <cp:lastPrinted>2022-04-07T05:54:50Z</cp:lastPrinted>
  <dcterms:created xsi:type="dcterms:W3CDTF">2016-11-04T06:28:01Z</dcterms:created>
  <dcterms:modified xsi:type="dcterms:W3CDTF">2022-04-07T06:36:48Z</dcterms:modified>
</cp:coreProperties>
</file>